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6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2132" autoAdjust="0"/>
  </p:normalViewPr>
  <p:slideViewPr>
    <p:cSldViewPr snapToGrid="0" snapToObjects="1">
      <p:cViewPr varScale="1">
        <p:scale>
          <a:sx n="64" d="100"/>
          <a:sy n="64" d="100"/>
        </p:scale>
        <p:origin x="58" y="5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Shape 14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6" name="Shape 14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850B7-243E-B44C-91D9-EC504FD0DD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09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799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741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691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685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6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7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8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9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0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8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2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3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4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5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6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7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05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9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0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1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2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3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4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2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6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7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8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9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0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1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9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13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4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5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6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7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8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26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0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1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2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3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4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5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33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7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8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9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0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1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2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40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34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5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6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7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8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9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798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748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742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3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4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5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6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7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55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49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0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1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2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3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4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2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56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7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8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9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0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1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9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63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4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5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6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7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8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76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0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1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2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3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4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5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83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7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8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9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0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1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2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0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84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5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6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7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8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9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7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91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2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3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4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5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6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800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802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803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8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7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925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867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817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811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2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3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4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5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6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24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18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9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0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1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2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3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1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25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6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7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8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9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0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8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2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3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4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5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6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7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45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9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0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1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2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3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4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2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6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7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8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9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0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1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9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53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4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5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6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7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8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66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60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1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2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3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4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5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924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874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868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9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0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1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2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3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1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75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6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7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8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9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0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8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2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3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4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5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6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7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95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9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0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1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2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3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4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2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96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7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8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9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0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1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9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03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4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5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6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7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8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16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0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1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2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3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4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5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23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7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8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9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0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1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2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926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928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9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050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992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942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936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7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8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9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0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1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49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43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4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5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6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7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8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56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0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1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2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3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4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5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63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7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8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9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0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1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2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0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64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5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6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7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8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9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7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1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2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3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4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5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6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84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8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9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0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1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2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3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91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5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6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7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8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9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0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049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999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993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4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5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6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7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8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06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0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1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2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3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4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5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13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7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8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9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0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1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2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0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14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5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6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7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8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9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7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1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2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3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4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5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6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34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8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9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0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1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2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3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1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35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6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7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8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9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0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8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42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3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4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5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6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7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051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053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054" name="Title Text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055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6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</p:spPr>
        <p:txBody>
          <a:bodyPr lIns="44450" tIns="44450" rIns="44450" bIns="44450"/>
          <a:lstStyle/>
          <a:p>
            <a: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178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120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070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064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5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6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7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8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9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77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1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2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3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4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5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6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84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8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9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0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1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2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3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1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85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6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7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8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9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0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8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2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3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4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5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6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7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05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9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0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1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2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3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4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2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06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7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8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9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0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1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9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13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4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5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6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7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8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177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7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121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2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3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4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5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6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34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28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9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0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1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2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3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1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5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6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7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8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9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0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8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2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3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4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5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6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7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55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9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0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1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2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3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4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2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56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7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8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9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0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1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9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63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4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5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6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7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8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76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70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1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2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3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4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5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179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181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182" name="Title Text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1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8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306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248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198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192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3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4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5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6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7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05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99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0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1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2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3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4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2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06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7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8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9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0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1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9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13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4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5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6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7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8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26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0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1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2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3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4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5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33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7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8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9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0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1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2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0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34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5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6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7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8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9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7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41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2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3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4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5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6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305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255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249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0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1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2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3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4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2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56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7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8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9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0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1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9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63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4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5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6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7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8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76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0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1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2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3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4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5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83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7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8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9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0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1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2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0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84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5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6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7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8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9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7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1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2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3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4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5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6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04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8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9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0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1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2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3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307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309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310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311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43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37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32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31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2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3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4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5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5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7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43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38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37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8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8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9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0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2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3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2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43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436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437" name="Title Text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438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6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0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6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0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5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6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5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6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6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66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Title Text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6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290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232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82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76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7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8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9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0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1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89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83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4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5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6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7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8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96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90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1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2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3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4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5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03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97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8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9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0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1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2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0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04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5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6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7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8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9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7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11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2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3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4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5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6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4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18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9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0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1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2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3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31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25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6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7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8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9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0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289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239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233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4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5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6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7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8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46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40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1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2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3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4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5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53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47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8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9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0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1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2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60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54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5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6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7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8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9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67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61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2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3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4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5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6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74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68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9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0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1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2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3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81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75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6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7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8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9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0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88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82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3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4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5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6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7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291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293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295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417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359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309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303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4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5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6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7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8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16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0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1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2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3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4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5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23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7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8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9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0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1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2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0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24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5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6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7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8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9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7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1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2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3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4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5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6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44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8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9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0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1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2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3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1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45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6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7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8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9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0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8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52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3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4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5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6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7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416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366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360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1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2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3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4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5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73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67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8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9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0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1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2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0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74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5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6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7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8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9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7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1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2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3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4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5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6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94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8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9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0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1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2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3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1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95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6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7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8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9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0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8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2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3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4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5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6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7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15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9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0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1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2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3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4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418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420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421" name="Title Text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</p:spPr>
        <p:txBody>
          <a:bodyPr lIns="44450" tIns="44450" rIns="44450" bIns="44450" anchor="t"/>
          <a:lstStyle>
            <a:lvl1pPr algn="l" defTabSz="914400">
              <a:lnSpc>
                <a:spcPct val="90000"/>
              </a:lnSpc>
              <a:defRPr sz="3000" b="1" cap="all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4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544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486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436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30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1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2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3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4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5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43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37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8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9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0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1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2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0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44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5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6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7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8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9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7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1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2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3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4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5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6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64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8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9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0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1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2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3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1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65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6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7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8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9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0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8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2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3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4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5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6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7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85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9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0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1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2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3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4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543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493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487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8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9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0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1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2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0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94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5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6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7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8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9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7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1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2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3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4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5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6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14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8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9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0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1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2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3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1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15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6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7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8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9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0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8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2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3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4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5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6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7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35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9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0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1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2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3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4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42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36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7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8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9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0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1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545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547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5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671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613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63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557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8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9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0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1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2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0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4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5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6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7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8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9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7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1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2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3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4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5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6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84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8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9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0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1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2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3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1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85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6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7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8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9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0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8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2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3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4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5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6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7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05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9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0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1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2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3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4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12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06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7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8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9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0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1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670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620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614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5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6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7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8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9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7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1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2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3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4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5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6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34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8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9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0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1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2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3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1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35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6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7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8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9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0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8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2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3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4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5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6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7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55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9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0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1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2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3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4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2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56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7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8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9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0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1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9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63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4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5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6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7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8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672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674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67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67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</p:spPr>
        <p:txBody>
          <a:bodyPr lIns="44450" tIns="44450" rIns="44450" bIns="44450" anchor="b"/>
          <a:lstStyle/>
          <a:p>
            <a: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IETF Hackathon - &lt;Project name&gt;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535353"/>
                </a:solidFill>
              </a:defRPr>
            </a:lvl1pPr>
          </a:lstStyle>
          <a:p>
            <a:r>
              <a:t>IETF Hackathon - &lt;Project name&gt;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thaler/OTrP" TargetMode="External"/><Relationship Id="rId2" Type="http://schemas.openxmlformats.org/officeDocument/2006/relationships/hyperlink" Target="https://github.com/Microsoft/openenclave/blob/feature.new_platforms/new_platforms/docs/GettingStarted.md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etf-teep/OTr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thaler/OTrP" TargetMode="External"/><Relationship Id="rId2" Type="http://schemas.openxmlformats.org/officeDocument/2006/relationships/hyperlink" Target="https://github.com/ietf-teep/OTr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0731" y="465835"/>
            <a:ext cx="4453348" cy="1678779"/>
          </a:xfrm>
        </p:spPr>
        <p:txBody>
          <a:bodyPr>
            <a:normAutofit fontScale="90000"/>
          </a:bodyPr>
          <a:lstStyle/>
          <a:p>
            <a:r>
              <a:rPr lang="en-US" dirty="0"/>
              <a:t>IETF Hackathon:</a:t>
            </a:r>
            <a:br>
              <a:rPr lang="en-US" dirty="0"/>
            </a:br>
            <a:r>
              <a:rPr lang="en-US" dirty="0" smtClean="0"/>
              <a:t>Trusted Execution Environment Provisioning (TEEP)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0731" y="2928153"/>
            <a:ext cx="4453348" cy="16858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IETF 104</a:t>
            </a:r>
          </a:p>
          <a:p>
            <a:r>
              <a:rPr lang="en-US" dirty="0"/>
              <a:t>23-24 March, 2019 </a:t>
            </a:r>
          </a:p>
          <a:p>
            <a:r>
              <a:rPr lang="en-US" dirty="0"/>
              <a:t>Prague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3974A1-B4FA-8044-A0D2-BC215CB77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2656" y="1710906"/>
            <a:ext cx="3725513" cy="24344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2656" y="-206961"/>
            <a:ext cx="3864090" cy="566852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6749718" y="2627299"/>
            <a:ext cx="1215187" cy="878305"/>
          </a:xfrm>
          <a:prstGeom prst="ellipse">
            <a:avLst/>
          </a:prstGeom>
          <a:noFill/>
          <a:ln w="635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57415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Hackathon Plan</a:t>
            </a:r>
          </a:p>
        </p:txBody>
      </p:sp>
      <p:sp>
        <p:nvSpPr>
          <p:cNvPr id="145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46099" y="1093932"/>
            <a:ext cx="7572665" cy="356711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Flesh out implementation issues with </a:t>
            </a:r>
            <a:r>
              <a:rPr lang="en-US" dirty="0" err="1" smtClean="0"/>
              <a:t>OTrP</a:t>
            </a:r>
            <a:r>
              <a:rPr lang="en-US" dirty="0" smtClean="0"/>
              <a:t> specs:</a:t>
            </a:r>
            <a:r>
              <a:rPr dirty="0"/>
              <a:t/>
            </a:r>
            <a:br>
              <a:rPr dirty="0"/>
            </a:br>
            <a:endParaRPr dirty="0"/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lang="en-US" sz="2400" dirty="0" smtClean="0"/>
              <a:t>draft-ietf-teep-architecture-02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lang="en-US" sz="2400" dirty="0" smtClean="0"/>
              <a:t>draft-ietf-teep-opentrustprotocol-02</a:t>
            </a:r>
          </a:p>
          <a:p>
            <a:pPr marL="1121229" lvl="2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lang="en-US" dirty="0" smtClean="0"/>
              <a:t>(draft is underspecified)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lang="en-US" dirty="0" smtClean="0"/>
              <a:t>draft-thaler-teep-otrp-over-http-01</a:t>
            </a:r>
            <a:endParaRPr dirty="0"/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endParaRPr dirty="0"/>
          </a:p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Work on implementations and compare interpretations of spec</a:t>
            </a:r>
          </a:p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Validate that spec is TEE vendor agnostic</a:t>
            </a:r>
            <a:endParaRPr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got done</a:t>
            </a:r>
          </a:p>
        </p:txBody>
      </p:sp>
      <p:sp>
        <p:nvSpPr>
          <p:cNvPr id="1457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199" y="1200150"/>
            <a:ext cx="7940441" cy="3567113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189186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Multiple (2) implementations represented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Across 3 types of TEEs (Intel SGX, ARM </a:t>
            </a:r>
            <a:r>
              <a:rPr lang="en-US" dirty="0" err="1" smtClean="0"/>
              <a:t>TrustZone</a:t>
            </a:r>
            <a:r>
              <a:rPr lang="en-US" dirty="0" smtClean="0"/>
              <a:t>, RISC-V Keystone)</a:t>
            </a:r>
          </a:p>
          <a:p>
            <a:pPr marL="440871" lvl="1" indent="0">
              <a:lnSpc>
                <a:spcPct val="90000"/>
              </a:lnSpc>
              <a:spcBef>
                <a:spcPts val="500"/>
              </a:spcBef>
              <a:buNone/>
              <a:defRPr sz="2400"/>
            </a:pPr>
            <a:endParaRPr lang="en-US" dirty="0" smtClean="0"/>
          </a:p>
          <a:p>
            <a:pPr marL="189186" indent="-189186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lang="en-US" dirty="0" smtClean="0"/>
              <a:t>Participants used </a:t>
            </a:r>
            <a:r>
              <a:rPr lang="en-US" dirty="0" smtClean="0">
                <a:hlinkClick r:id="rId2"/>
              </a:rPr>
              <a:t>Open </a:t>
            </a:r>
            <a:r>
              <a:rPr lang="en-US" dirty="0">
                <a:hlinkClick r:id="rId2"/>
              </a:rPr>
              <a:t>Enclave SDK</a:t>
            </a:r>
            <a:r>
              <a:rPr lang="en-US" dirty="0"/>
              <a:t> branch that supports both SGX and </a:t>
            </a:r>
            <a:r>
              <a:rPr lang="en-US" dirty="0" err="1"/>
              <a:t>TrustZone</a:t>
            </a:r>
            <a:endParaRPr lang="en-US" dirty="0"/>
          </a:p>
          <a:p>
            <a:pPr marL="189186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endParaRPr lang="en-US" dirty="0" smtClean="0"/>
          </a:p>
          <a:p>
            <a:pPr marL="189186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err="1" smtClean="0"/>
              <a:t>SGX+TrustZone</a:t>
            </a:r>
            <a:r>
              <a:rPr lang="en-US" dirty="0" smtClean="0"/>
              <a:t> implementation of </a:t>
            </a:r>
            <a:r>
              <a:rPr lang="en-US" dirty="0" err="1" smtClean="0"/>
              <a:t>OTrP</a:t>
            </a:r>
            <a:r>
              <a:rPr lang="en-US" dirty="0" smtClean="0"/>
              <a:t> client &amp; server in progress: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github.com/dthaler/OTrP</a:t>
            </a:r>
            <a:endParaRPr lang="en-US" dirty="0" smtClean="0"/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Ported to run over Open Enclave SDK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buChar char="–"/>
              <a:defRPr sz="2400"/>
            </a:pPr>
            <a:r>
              <a:rPr lang="en-US" dirty="0"/>
              <a:t>Added more of </a:t>
            </a:r>
            <a:r>
              <a:rPr lang="en-US" dirty="0" err="1"/>
              <a:t>OTrP</a:t>
            </a:r>
            <a:r>
              <a:rPr lang="en-US" dirty="0"/>
              <a:t> implementation (more use of JWS &amp; JWE</a:t>
            </a:r>
            <a:r>
              <a:rPr lang="en-US" dirty="0" smtClean="0"/>
              <a:t>)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Updated to match latest HTTP transport spec (changes based on </a:t>
            </a:r>
            <a:r>
              <a:rPr lang="en-US" dirty="0" err="1" smtClean="0"/>
              <a:t>MNot</a:t>
            </a:r>
            <a:r>
              <a:rPr lang="en-US" dirty="0" smtClean="0"/>
              <a:t> feedback), straightforward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Implemented Trusted Application request mechanism designed (but not implemented) at hackathon 103 but only </a:t>
            </a:r>
            <a:r>
              <a:rPr lang="en-US" dirty="0" err="1" smtClean="0"/>
              <a:t>doc’ed</a:t>
            </a:r>
            <a:r>
              <a:rPr lang="en-US" dirty="0" smtClean="0"/>
              <a:t> in a </a:t>
            </a:r>
            <a:r>
              <a:rPr lang="en-US" dirty="0" err="1" smtClean="0"/>
              <a:t>github</a:t>
            </a:r>
            <a:r>
              <a:rPr lang="en-US" dirty="0" smtClean="0"/>
              <a:t> issue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endParaRPr lang="en-US" dirty="0" smtClean="0"/>
          </a:p>
        </p:txBody>
      </p:sp>
      <p:sp>
        <p:nvSpPr>
          <p:cNvPr id="1458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we learned</a:t>
            </a:r>
          </a:p>
        </p:txBody>
      </p:sp>
      <p:sp>
        <p:nvSpPr>
          <p:cNvPr id="146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20698" y="1063229"/>
            <a:ext cx="7667337" cy="3519537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189186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Filed Issues: </a:t>
            </a:r>
            <a:r>
              <a:rPr lang="en-US" dirty="0">
                <a:hlinkClick r:id="rId2"/>
              </a:rPr>
              <a:t>https://github.com/ietf-teep/OTrP</a:t>
            </a:r>
            <a:endParaRPr lang="en-US" dirty="0"/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5 new draft issues filed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3 existing issues updated with more </a:t>
            </a:r>
            <a:r>
              <a:rPr lang="en-US" dirty="0" smtClean="0"/>
              <a:t>info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endParaRPr lang="en-US" dirty="0"/>
          </a:p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Summary of new issues:</a:t>
            </a:r>
            <a:endParaRPr dirty="0"/>
          </a:p>
          <a:p>
            <a:pPr marL="685800" lvl="1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 smtClean="0"/>
              <a:t>Relationship between </a:t>
            </a:r>
            <a:r>
              <a:rPr lang="en-US" dirty="0" err="1" smtClean="0"/>
              <a:t>OTrP</a:t>
            </a:r>
            <a:r>
              <a:rPr lang="en-US" dirty="0" smtClean="0"/>
              <a:t> and attestation (EAT/RATS/</a:t>
            </a:r>
            <a:r>
              <a:rPr lang="en-US" dirty="0" err="1" smtClean="0"/>
              <a:t>etc</a:t>
            </a:r>
            <a:r>
              <a:rPr lang="en-US" dirty="0" smtClean="0"/>
              <a:t>) needs work (on agenda for this week)</a:t>
            </a:r>
          </a:p>
          <a:p>
            <a:pPr marL="685800" lvl="1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 smtClean="0"/>
              <a:t>Some </a:t>
            </a:r>
            <a:r>
              <a:rPr lang="en-US" dirty="0" err="1" smtClean="0"/>
              <a:t>OTrP</a:t>
            </a:r>
            <a:r>
              <a:rPr lang="en-US" dirty="0" smtClean="0"/>
              <a:t> fields look redundant with others, opportunity for mismatch</a:t>
            </a:r>
          </a:p>
          <a:p>
            <a:pPr marL="685800" lvl="1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 err="1" smtClean="0"/>
              <a:t>OTrP</a:t>
            </a:r>
            <a:r>
              <a:rPr lang="en-US" dirty="0" smtClean="0"/>
              <a:t> spec uses two slightly different cert chain encoding mechanisms (JWS and custom), complicating code</a:t>
            </a:r>
          </a:p>
          <a:p>
            <a:pPr marL="685800" lvl="1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 smtClean="0"/>
              <a:t>Some </a:t>
            </a:r>
            <a:r>
              <a:rPr lang="en-US" dirty="0" err="1" smtClean="0"/>
              <a:t>OTrP</a:t>
            </a:r>
            <a:r>
              <a:rPr lang="en-US" dirty="0" smtClean="0"/>
              <a:t> fields </a:t>
            </a:r>
            <a:r>
              <a:rPr lang="en-US" dirty="0"/>
              <a:t>(TEE name, TEE </a:t>
            </a:r>
            <a:r>
              <a:rPr lang="en-US" dirty="0" smtClean="0"/>
              <a:t>version) are underspecified and are interpreted differently by different people</a:t>
            </a:r>
          </a:p>
        </p:txBody>
      </p:sp>
      <p:sp>
        <p:nvSpPr>
          <p:cNvPr id="1462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Wrap Up</a:t>
            </a:r>
          </a:p>
        </p:txBody>
      </p:sp>
      <p:sp>
        <p:nvSpPr>
          <p:cNvPr id="1465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ln>
            <a:solidFill>
              <a:srgbClr val="000000"/>
            </a:solidFill>
          </a:ln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2400"/>
            </a:pPr>
            <a:r>
              <a:rPr dirty="0"/>
              <a:t>Team members</a:t>
            </a:r>
            <a:r>
              <a:rPr dirty="0" smtClean="0"/>
              <a:t>:</a:t>
            </a:r>
            <a:endParaRPr lang="en-US" dirty="0" smtClean="0"/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 smtClean="0"/>
              <a:t>Dave Thaler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sz="2400" dirty="0"/>
              <a:t>Akira </a:t>
            </a:r>
            <a:r>
              <a:rPr lang="en-US" sz="2400" dirty="0" smtClean="0"/>
              <a:t>Tsukamoto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sz="2400" dirty="0" err="1" smtClean="0"/>
              <a:t>Kuniyasu</a:t>
            </a:r>
            <a:r>
              <a:rPr lang="en-US" sz="2400" dirty="0" smtClean="0"/>
              <a:t> </a:t>
            </a:r>
            <a:r>
              <a:rPr lang="en-US" sz="2400" dirty="0" err="1" smtClean="0"/>
              <a:t>Suzaki</a:t>
            </a:r>
            <a:endParaRPr lang="en-US" sz="2400" dirty="0" smtClean="0"/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sz="2400" dirty="0" smtClean="0"/>
              <a:t>Hannes Tschofenig</a:t>
            </a:r>
            <a:br>
              <a:rPr lang="en-US" sz="2400" dirty="0" smtClean="0"/>
            </a:br>
            <a:r>
              <a:rPr lang="en-US" sz="2400" dirty="0" smtClean="0"/>
              <a:t> (co-author)</a:t>
            </a:r>
            <a:endParaRPr lang="en-US" dirty="0" smtClean="0"/>
          </a:p>
          <a:p>
            <a:pPr marL="0" indent="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2400"/>
            </a:pPr>
            <a:endParaRPr dirty="0"/>
          </a:p>
          <a:p>
            <a:pPr marL="0" indent="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800"/>
            </a:pPr>
            <a:r>
              <a:rPr dirty="0"/>
              <a:t>First timers @ IETF/Hackathon</a:t>
            </a:r>
            <a:r>
              <a:rPr dirty="0" smtClean="0"/>
              <a:t>:</a:t>
            </a:r>
            <a:r>
              <a:rPr lang="en-US" dirty="0" smtClean="0"/>
              <a:t> 2</a:t>
            </a:r>
            <a:endParaRPr dirty="0"/>
          </a:p>
          <a:p>
            <a:pPr marL="0" indent="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2400"/>
            </a:pPr>
            <a:endParaRPr dirty="0"/>
          </a:p>
        </p:txBody>
      </p:sp>
      <p:sp>
        <p:nvSpPr>
          <p:cNvPr id="1466" name="Slide Number Placeholder 5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467" name="Content Placeholder 2"/>
          <p:cNvSpPr txBox="1"/>
          <p:nvPr/>
        </p:nvSpPr>
        <p:spPr>
          <a:xfrm>
            <a:off x="4728322" y="1200150"/>
            <a:ext cx="3955435" cy="339447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dirty="0" smtClean="0"/>
              <a:t>Issues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github.com/ietf-teep/OTrP</a:t>
            </a:r>
            <a:endParaRPr lang="en-US" dirty="0" smtClean="0"/>
          </a:p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endParaRPr lang="en-US" dirty="0" smtClean="0"/>
          </a:p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dirty="0" smtClean="0"/>
              <a:t>C Implementation:</a:t>
            </a:r>
          </a:p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github.com/dthaler/OTrP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298" y="1200149"/>
            <a:ext cx="5091710" cy="339447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244</Words>
  <Application>Microsoft Office PowerPoint</Application>
  <PresentationFormat>On-screen Show (16:9)</PresentationFormat>
  <Paragraphs>51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Times New Roman</vt:lpstr>
      <vt:lpstr>Office Theme</vt:lpstr>
      <vt:lpstr>IETF Hackathon: Trusted Execution Environment Provisioning (TEEP)</vt:lpstr>
      <vt:lpstr>Hackathon Plan</vt:lpstr>
      <vt:lpstr>What got done</vt:lpstr>
      <vt:lpstr>What we learned</vt:lpstr>
      <vt:lpstr>Wrap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IETF Hackathon: &lt;Project Name&gt;</dc:title>
  <cp:lastModifiedBy>Dave Thaler</cp:lastModifiedBy>
  <cp:revision>13</cp:revision>
  <dcterms:modified xsi:type="dcterms:W3CDTF">2019-03-24T12:43:20Z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dthaler@ntdev.microsoft.com</vt:lpwstr>
  </property>
  <property fmtid="{D5CDD505-2E9C-101B-9397-08002B2CF9AE}" pid="5" name="MSIP_Label_f42aa342-8706-4288-bd11-ebb85995028c_SetDate">
    <vt:lpwstr>2019-03-24T11:16:18.2355975Z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544dd36c-1769-40bc-9d42-56b99f39af58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